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2.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6" r:id="rId3"/>
    <p:sldId id="268" r:id="rId4"/>
    <p:sldId id="269" r:id="rId5"/>
    <p:sldId id="278" r:id="rId6"/>
    <p:sldId id="280" r:id="rId7"/>
    <p:sldId id="282" r:id="rId8"/>
    <p:sldId id="270" r:id="rId9"/>
    <p:sldId id="272" r:id="rId10"/>
    <p:sldId id="284" r:id="rId11"/>
    <p:sldId id="285" r:id="rId12"/>
    <p:sldId id="286" r:id="rId13"/>
    <p:sldId id="261" r:id="rId14"/>
    <p:sldId id="262" r:id="rId15"/>
    <p:sldId id="263" r:id="rId16"/>
    <p:sldId id="276" r:id="rId17"/>
  </p:sldIdLst>
  <p:sldSz cx="9144000" cy="6858000" type="screen4x3"/>
  <p:notesSz cx="6858000" cy="9144000"/>
  <p:custDataLst>
    <p:tags r:id="rId18"/>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350B55"/>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p:scale>
          <a:sx n="75" d="100"/>
          <a:sy n="75" d="100"/>
        </p:scale>
        <p:origin x="-366" y="6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fld id="{14C0A43B-F9FB-4007-9770-6EF442A18A31}" type="datetimeFigureOut">
              <a:rPr lang="en-US"/>
              <a:pPr>
                <a:defRPr/>
              </a:pPr>
              <a:t>1/23/2020</a:t>
            </a:fld>
            <a:endParaRPr lang="en-US"/>
          </a:p>
        </p:txBody>
      </p:sp>
      <p:sp>
        <p:nvSpPr>
          <p:cNvPr id="5" name="Footer Placeholder 18"/>
          <p:cNvSpPr>
            <a:spLocks noGrp="1"/>
          </p:cNvSpPr>
          <p:nvPr>
            <p:ph type="ftr" sz="quarter" idx="11"/>
          </p:nvPr>
        </p:nvSpPr>
        <p:spPr/>
        <p:txBody>
          <a:bodyPr/>
          <a:lstStyle>
            <a:lvl1pPr>
              <a:defRPr/>
            </a:lvl1pPr>
          </a:lstStyle>
          <a:p>
            <a:pPr>
              <a:defRPr/>
            </a:pPr>
            <a:endParaRPr lang="en-US"/>
          </a:p>
        </p:txBody>
      </p:sp>
      <p:sp>
        <p:nvSpPr>
          <p:cNvPr id="6" name="Slide Number Placeholder 26"/>
          <p:cNvSpPr>
            <a:spLocks noGrp="1"/>
          </p:cNvSpPr>
          <p:nvPr>
            <p:ph type="sldNum" sz="quarter" idx="12"/>
          </p:nvPr>
        </p:nvSpPr>
        <p:spPr/>
        <p:txBody>
          <a:bodyPr/>
          <a:lstStyle>
            <a:lvl1pPr>
              <a:defRPr/>
            </a:lvl1pPr>
          </a:lstStyle>
          <a:p>
            <a:pPr>
              <a:defRPr/>
            </a:pPr>
            <a:fld id="{D7D72548-6DA1-4D18-A0C7-D4CA21E6A968}"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40A20448-59D8-402F-9EE0-9F533DB0C00D}" type="datetimeFigureOut">
              <a:rPr lang="en-US"/>
              <a:pPr>
                <a:defRPr/>
              </a:pPr>
              <a:t>1/23/2020</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C27B1E93-2910-4A56-B473-1FA8FD37138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A95FC099-BF5E-4FEB-B851-415648552F0E}" type="datetimeFigureOut">
              <a:rPr lang="en-US"/>
              <a:pPr>
                <a:defRPr/>
              </a:pPr>
              <a:t>1/23/2020</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01B8190F-76C4-4C8C-A854-D5825B0E9DA1}"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3DB5B0C-9061-4156-BBD3-6907645D9A03}" type="datetimeFigureOut">
              <a:rPr lang="en-US"/>
              <a:pPr>
                <a:defRPr/>
              </a:pPr>
              <a:t>1/23/2020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9097A0F-746F-4B0C-A120-BB0240C81A33}"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03D454F-C996-4953-91E7-163AA5B142DA}" type="datetimeFigureOut">
              <a:rPr lang="en-US"/>
              <a:pPr>
                <a:defRPr/>
              </a:pPr>
              <a:t>1/23/2020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41FAC07-B249-4014-BC15-E1655C8C569B}"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F4EA4D4-5AE3-4458-B33C-7EDB0C428598}" type="datetimeFigureOut">
              <a:rPr lang="en-US"/>
              <a:pPr>
                <a:defRPr/>
              </a:pPr>
              <a:t>1/23/2020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5D56AC1-56B9-4B48-A142-70D27B0AB70E}"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79019E2-14C4-4838-A5D7-F564F105B4AC}" type="datetimeFigureOut">
              <a:rPr lang="en-US"/>
              <a:pPr>
                <a:defRPr/>
              </a:pPr>
              <a:t>1/23/2020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71E5573-3EBB-41FA-A3BD-D884E4BE1F6C}"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689EEF4-A3B7-45CE-98DB-72FE6495B086}" type="datetimeFigureOut">
              <a:rPr lang="en-US"/>
              <a:pPr>
                <a:defRPr/>
              </a:pPr>
              <a:t>1/23/2020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E4F34DB-738D-4867-8A7E-B54F18273AE4}"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C4906E5-DFBA-44D6-B381-58D71FABAB12}" type="datetimeFigureOut">
              <a:rPr lang="en-US"/>
              <a:pPr>
                <a:defRPr/>
              </a:pPr>
              <a:t>1/23/2020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6A53AA3-1072-4561-AECA-7A005B4E5230}"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8A1071E-1835-458B-9ED0-4652AF37D1B3}" type="datetimeFigureOut">
              <a:rPr lang="en-US"/>
              <a:pPr>
                <a:defRPr/>
              </a:pPr>
              <a:t>1/23/2020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F237E2C-387E-4249-8204-B3CD32B4613B}"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3BFBC73-C69C-47A6-A7CB-581700D1CF88}" type="datetimeFigureOut">
              <a:rPr lang="en-US"/>
              <a:pPr>
                <a:defRPr/>
              </a:pPr>
              <a:t>1/23/2020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7041578-5AA3-465E-8E19-8D13E46B277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96A4E4BD-FB2B-44B2-81A7-4EDAD12A3B83}" type="datetimeFigureOut">
              <a:rPr lang="en-US"/>
              <a:pPr>
                <a:defRPr/>
              </a:pPr>
              <a:t>1/23/2020</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81A657CD-67F0-47AF-8468-8FB336856A6D}"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5E26452-D999-4BE8-80CB-D5AE4F1766F7}" type="datetimeFigureOut">
              <a:rPr lang="en-US"/>
              <a:pPr>
                <a:defRPr/>
              </a:pPr>
              <a:t>1/23/2020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AE6E32B-CE86-4C99-8FD7-1426E7C8ED4A}"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3DE7225-6206-4CDA-AB5C-46ED84E41FEC}" type="datetimeFigureOut">
              <a:rPr lang="en-US"/>
              <a:pPr>
                <a:defRPr/>
              </a:pPr>
              <a:t>1/23/2020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38DF6B5-364D-4490-A82A-714FFCBD1BC7}"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F979BB1-EAE4-4E3A-824C-59EE98583274}" type="datetimeFigureOut">
              <a:rPr lang="en-US"/>
              <a:pPr>
                <a:defRPr/>
              </a:pPr>
              <a:t>1/23/2020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B0D6D43-85DB-487E-8AB0-2CCCBAE514BD}"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8A6F872-1E43-4F8B-8281-463A3C1A3466}" type="datetimeFigureOut">
              <a:rPr lang="en-US"/>
              <a:pPr>
                <a:defRPr/>
              </a:pPr>
              <a:t>1/23/2020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F953F57-8916-496D-8755-B143358D94D7}"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43B65DC2-BB6D-4A69-A1E4-D7477C545A8C}" type="datetimeFigureOut">
              <a:rPr lang="en-US"/>
              <a:pPr>
                <a:defRPr/>
              </a:pPr>
              <a:t>1/23/2020</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65F490B1-EDAF-4F6E-B8AE-5B60812C820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fld id="{83C6ABCC-63A3-42A8-8A30-990D9A77E6D4}" type="datetimeFigureOut">
              <a:rPr lang="en-US"/>
              <a:pPr>
                <a:defRPr/>
              </a:pPr>
              <a:t>1/23/2020</a:t>
            </a:fld>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E098FA27-2AFF-4F55-AA44-ED9AB389043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27FD73BE-9B4B-4B91-BACD-A43A1D398E14}" type="datetimeFigureOut">
              <a:rPr lang="en-US"/>
              <a:pPr>
                <a:defRPr/>
              </a:pPr>
              <a:t>1/23/2020</a:t>
            </a:fld>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9F17F1D1-1F24-41AC-BDEC-B8E3FD9D6C4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84E96D4A-7E0B-4071-8003-F9C79FECD20E}" type="datetimeFigureOut">
              <a:rPr lang="en-US"/>
              <a:pPr>
                <a:defRPr/>
              </a:pPr>
              <a:t>1/23/2020</a:t>
            </a:fld>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F144B404-0C5C-4700-B24F-A98B285E06F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027E1C8C-6C3C-4ED5-A547-0380C9A76680}" type="datetimeFigureOut">
              <a:rPr lang="en-US"/>
              <a:pPr>
                <a:defRPr/>
              </a:pPr>
              <a:t>1/23/2020</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6957120C-0517-4F00-BF62-2D4F8249770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8"/>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ight Triangle 11"/>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8"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82E12DCE-9086-4142-ABCE-7E92436A115C}" type="datetimeFigureOut">
              <a:rPr lang="en-US"/>
              <a:pPr>
                <a:defRPr/>
              </a:pPr>
              <a:t>1/23/2020</a:t>
            </a:fld>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C432D8CA-8871-4B60-9FC0-83B50D0CC22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028"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smtClean="0">
                <a:solidFill>
                  <a:schemeClr val="tx2">
                    <a:shade val="90000"/>
                  </a:schemeClr>
                </a:solidFill>
                <a:latin typeface="+mn-lt"/>
              </a:defRPr>
            </a:lvl1pPr>
          </a:lstStyle>
          <a:p>
            <a:pPr>
              <a:defRPr/>
            </a:pPr>
            <a:fld id="{AA41C23A-4902-471A-8F52-C9A44F65CB6E}" type="datetimeFigureOut">
              <a:rPr lang="en-US"/>
              <a:pPr>
                <a:defRPr/>
              </a:pPr>
              <a:t>1/23/2020</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smtClean="0">
                <a:solidFill>
                  <a:schemeClr val="tx2">
                    <a:shade val="90000"/>
                  </a:schemeClr>
                </a:solidFill>
                <a:latin typeface="+mn-lt"/>
              </a:defRPr>
            </a:lvl1pPr>
          </a:lstStyle>
          <a:p>
            <a:pPr>
              <a:defRPr/>
            </a:pPr>
            <a:fld id="{45F143BF-A73F-4AEB-8C32-34FEF82F2B56}" type="slidenum">
              <a:rPr lang="en-US"/>
              <a:pPr>
                <a:defRPr/>
              </a:pPr>
              <a:t>‹#›</a:t>
            </a:fld>
            <a:endParaRPr lang="en-US"/>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grpSp>
    </p:spTree>
  </p:cSld>
  <p:clrMap bg1="lt1" tx1="dk1" bg2="lt2" tx2="dk2" accent1="accent1" accent2="accent2" accent3="accent3" accent4="accent4" accent5="accent5" accent6="accent6" hlink="hlink" folHlink="folHlink"/>
  <p:sldLayoutIdLst>
    <p:sldLayoutId id="2147483695" r:id="rId1"/>
    <p:sldLayoutId id="2147483676" r:id="rId2"/>
    <p:sldLayoutId id="2147483696" r:id="rId3"/>
    <p:sldLayoutId id="2147483677" r:id="rId4"/>
    <p:sldLayoutId id="2147483678" r:id="rId5"/>
    <p:sldLayoutId id="2147483679" r:id="rId6"/>
    <p:sldLayoutId id="2147483680" r:id="rId7"/>
    <p:sldLayoutId id="2147483681" r:id="rId8"/>
    <p:sldLayoutId id="2147483697" r:id="rId9"/>
    <p:sldLayoutId id="2147483682" r:id="rId10"/>
    <p:sldLayoutId id="2147483683" r:id="rId11"/>
  </p:sldLayoutIdLst>
  <p:txStyles>
    <p:title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13A6F76A-4CD3-458D-9FCE-684225C35BB2}" type="datetimeFigureOut">
              <a:rPr lang="en-US"/>
              <a:pPr>
                <a:defRPr/>
              </a:pPr>
              <a:t>1/23/2020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D40D25A0-69A5-42BF-8A32-5142DFB12EC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371600"/>
            <a:ext cx="7851775" cy="1828800"/>
          </a:xfrm>
        </p:spPr>
        <p:txBody>
          <a:bodyPr/>
          <a:lstStyle/>
          <a:p>
            <a:pPr fontAlgn="auto">
              <a:spcAft>
                <a:spcPts val="0"/>
              </a:spcAft>
              <a:defRPr/>
            </a:pPr>
            <a:endParaRPr lang="en-US"/>
          </a:p>
        </p:txBody>
      </p:sp>
      <p:sp>
        <p:nvSpPr>
          <p:cNvPr id="25602" name="Subtitle 2"/>
          <p:cNvSpPr>
            <a:spLocks noGrp="1"/>
          </p:cNvSpPr>
          <p:nvPr>
            <p:ph type="subTitle" idx="1"/>
          </p:nvPr>
        </p:nvSpPr>
        <p:spPr>
          <a:xfrm>
            <a:off x="533400" y="3228975"/>
            <a:ext cx="7854950" cy="1752600"/>
          </a:xfrm>
        </p:spPr>
        <p:txBody>
          <a:bodyPr/>
          <a:lstStyle/>
          <a:p>
            <a:pPr marR="0"/>
            <a:endParaRPr lang="en-US" smtClean="0"/>
          </a:p>
        </p:txBody>
      </p:sp>
      <p:pic>
        <p:nvPicPr>
          <p:cNvPr id="25603" name="Picture 2"/>
          <p:cNvPicPr>
            <a:picLocks noChangeAspect="1" noChangeArrowheads="1"/>
          </p:cNvPicPr>
          <p:nvPr/>
        </p:nvPicPr>
        <p:blipFill>
          <a:blip r:embed="rId2"/>
          <a:srcRect/>
          <a:stretch>
            <a:fillRect/>
          </a:stretch>
        </p:blipFill>
        <p:spPr bwMode="auto">
          <a:xfrm>
            <a:off x="-228600" y="-533400"/>
            <a:ext cx="9144000" cy="6858000"/>
          </a:xfrm>
          <a:prstGeom prst="rect">
            <a:avLst/>
          </a:prstGeom>
          <a:noFill/>
          <a:ln w="9525">
            <a:noFill/>
            <a:miter lim="800000"/>
            <a:headEnd/>
            <a:tailEnd/>
          </a:ln>
        </p:spPr>
      </p:pic>
      <p:sp>
        <p:nvSpPr>
          <p:cNvPr id="25604" name="TextBox 4"/>
          <p:cNvSpPr txBox="1">
            <a:spLocks noChangeArrowheads="1"/>
          </p:cNvSpPr>
          <p:nvPr/>
        </p:nvSpPr>
        <p:spPr bwMode="auto">
          <a:xfrm>
            <a:off x="0" y="3810000"/>
            <a:ext cx="7086600" cy="923330"/>
          </a:xfrm>
          <a:prstGeom prst="rect">
            <a:avLst/>
          </a:prstGeom>
          <a:noFill/>
          <a:ln w="9525">
            <a:noFill/>
            <a:miter lim="800000"/>
            <a:headEnd/>
            <a:tailEnd/>
          </a:ln>
        </p:spPr>
        <p:txBody>
          <a:bodyPr>
            <a:spAutoFit/>
          </a:bodyPr>
          <a:lstStyle/>
          <a:p>
            <a:r>
              <a:rPr lang="en-US" sz="5400" b="1" dirty="0">
                <a:solidFill>
                  <a:srgbClr val="FF0000"/>
                </a:solidFill>
                <a:latin typeface="Constantia" pitchFamily="18" charset="0"/>
              </a:rPr>
              <a:t>         </a:t>
            </a:r>
          </a:p>
        </p:txBody>
      </p:sp>
      <p:sp>
        <p:nvSpPr>
          <p:cNvPr id="25606" name="TextBox 4"/>
          <p:cNvSpPr txBox="1">
            <a:spLocks noChangeArrowheads="1"/>
          </p:cNvSpPr>
          <p:nvPr/>
        </p:nvSpPr>
        <p:spPr bwMode="auto">
          <a:xfrm>
            <a:off x="1295400" y="990600"/>
            <a:ext cx="6237861" cy="1754326"/>
          </a:xfrm>
          <a:prstGeom prst="rect">
            <a:avLst/>
          </a:prstGeom>
          <a:noFill/>
          <a:ln w="9525">
            <a:noFill/>
            <a:miter lim="800000"/>
            <a:headEnd/>
            <a:tailEnd/>
          </a:ln>
        </p:spPr>
        <p:txBody>
          <a:bodyPr wrap="none">
            <a:spAutoFit/>
          </a:bodyPr>
          <a:lstStyle/>
          <a:p>
            <a:r>
              <a:rPr lang="en-US" sz="5400" b="1" dirty="0">
                <a:solidFill>
                  <a:srgbClr val="FF0000"/>
                </a:solidFill>
                <a:latin typeface="Constantia" pitchFamily="18" charset="0"/>
              </a:rPr>
              <a:t>     TNXH </a:t>
            </a:r>
            <a:r>
              <a:rPr lang="en-US" sz="5400" b="1" dirty="0" smtClean="0">
                <a:solidFill>
                  <a:srgbClr val="FF0000"/>
                </a:solidFill>
                <a:latin typeface="Constantia" pitchFamily="18" charset="0"/>
              </a:rPr>
              <a:t>LỚP 1</a:t>
            </a:r>
            <a:endParaRPr lang="en-US" sz="5400" b="1" dirty="0">
              <a:solidFill>
                <a:srgbClr val="FF0000"/>
              </a:solidFill>
              <a:latin typeface="Constantia" pitchFamily="18" charset="0"/>
            </a:endParaRPr>
          </a:p>
          <a:p>
            <a:r>
              <a:rPr lang="en-US" sz="5400" b="1" dirty="0">
                <a:solidFill>
                  <a:srgbClr val="FF0000"/>
                </a:solidFill>
                <a:latin typeface="Constantia" pitchFamily="18" charset="0"/>
              </a:rPr>
              <a:t>Chúng ta đang lớn</a:t>
            </a:r>
          </a:p>
        </p:txBody>
      </p:sp>
    </p:spTree>
  </p:cSld>
  <p:clrMapOvr>
    <a:masterClrMapping/>
  </p:clrMapOvr>
  <p:transition spd="slow">
    <p:circl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Box 5"/>
          <p:cNvSpPr txBox="1">
            <a:spLocks noChangeArrowheads="1"/>
          </p:cNvSpPr>
          <p:nvPr/>
        </p:nvSpPr>
        <p:spPr bwMode="auto">
          <a:xfrm>
            <a:off x="3460750" y="762000"/>
            <a:ext cx="2074863" cy="396875"/>
          </a:xfrm>
          <a:prstGeom prst="rect">
            <a:avLst/>
          </a:prstGeom>
          <a:noFill/>
          <a:ln w="9525">
            <a:noFill/>
            <a:miter lim="800000"/>
            <a:headEnd/>
            <a:tailEnd/>
          </a:ln>
        </p:spPr>
        <p:txBody>
          <a:bodyPr wrap="none">
            <a:spAutoFit/>
          </a:bodyPr>
          <a:lstStyle/>
          <a:p>
            <a:r>
              <a:rPr lang="en-US" sz="2000" b="1" u="sng">
                <a:cs typeface="Arial" charset="0"/>
              </a:rPr>
              <a:t>Tự nhiên xã hội</a:t>
            </a:r>
          </a:p>
        </p:txBody>
      </p:sp>
      <p:sp>
        <p:nvSpPr>
          <p:cNvPr id="7" name="TextBox 6"/>
          <p:cNvSpPr txBox="1">
            <a:spLocks noChangeArrowheads="1"/>
          </p:cNvSpPr>
          <p:nvPr/>
        </p:nvSpPr>
        <p:spPr bwMode="auto">
          <a:xfrm>
            <a:off x="2209800" y="1219200"/>
            <a:ext cx="4316413" cy="701675"/>
          </a:xfrm>
          <a:prstGeom prst="rect">
            <a:avLst/>
          </a:prstGeom>
          <a:noFill/>
          <a:ln w="9525">
            <a:noFill/>
            <a:miter lim="800000"/>
            <a:headEnd/>
            <a:tailEnd/>
          </a:ln>
        </p:spPr>
        <p:txBody>
          <a:bodyPr wrap="none">
            <a:spAutoFit/>
          </a:bodyPr>
          <a:lstStyle/>
          <a:p>
            <a:r>
              <a:rPr lang="en-US" sz="4000" b="1">
                <a:solidFill>
                  <a:srgbClr val="FF0000"/>
                </a:solidFill>
                <a:latin typeface="Times New Roman" pitchFamily="18" charset="0"/>
                <a:cs typeface="Arial" charset="0"/>
              </a:rPr>
              <a:t>Chúng ta đang lớn</a:t>
            </a:r>
          </a:p>
        </p:txBody>
      </p:sp>
      <p:sp>
        <p:nvSpPr>
          <p:cNvPr id="60422" name="Title 1"/>
          <p:cNvSpPr>
            <a:spLocks/>
          </p:cNvSpPr>
          <p:nvPr/>
        </p:nvSpPr>
        <p:spPr bwMode="auto">
          <a:xfrm>
            <a:off x="228600" y="1905000"/>
            <a:ext cx="1828800" cy="550863"/>
          </a:xfrm>
          <a:prstGeom prst="rect">
            <a:avLst/>
          </a:prstGeom>
          <a:noFill/>
          <a:ln w="9525">
            <a:noFill/>
            <a:miter lim="800000"/>
            <a:headEnd/>
            <a:tailEnd/>
          </a:ln>
        </p:spPr>
        <p:txBody>
          <a:bodyPr lIns="0" rIns="0" bIns="0" anchor="b"/>
          <a:lstStyle/>
          <a:p>
            <a:r>
              <a:rPr lang="en-US" sz="3200" b="1">
                <a:solidFill>
                  <a:srgbClr val="002060"/>
                </a:solidFill>
                <a:latin typeface="Calibri" pitchFamily="34" charset="0"/>
              </a:rPr>
              <a:t>Bài tập 2</a:t>
            </a:r>
          </a:p>
        </p:txBody>
      </p:sp>
      <p:pic>
        <p:nvPicPr>
          <p:cNvPr id="60423" name="Picture 2"/>
          <p:cNvPicPr>
            <a:picLocks noChangeAspect="1" noChangeArrowheads="1"/>
          </p:cNvPicPr>
          <p:nvPr/>
        </p:nvPicPr>
        <p:blipFill>
          <a:blip r:embed="rId2">
            <a:lum contrast="40000"/>
          </a:blip>
          <a:srcRect/>
          <a:stretch>
            <a:fillRect/>
          </a:stretch>
        </p:blipFill>
        <p:spPr bwMode="auto">
          <a:xfrm>
            <a:off x="1279525" y="2514600"/>
            <a:ext cx="6721475" cy="4248150"/>
          </a:xfrm>
          <a:prstGeom prst="rect">
            <a:avLst/>
          </a:prstGeom>
          <a:noFill/>
          <a:ln w="12700">
            <a:solidFill>
              <a:schemeClr val="tx1"/>
            </a:solid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p:cNvPicPr>
            <a:picLocks noChangeAspect="1" noChangeArrowheads="1"/>
          </p:cNvPicPr>
          <p:nvPr/>
        </p:nvPicPr>
        <p:blipFill>
          <a:blip r:embed="rId2">
            <a:lum contrast="40000"/>
          </a:blip>
          <a:srcRect/>
          <a:stretch>
            <a:fillRect/>
          </a:stretch>
        </p:blipFill>
        <p:spPr bwMode="auto">
          <a:xfrm>
            <a:off x="1279525" y="2514600"/>
            <a:ext cx="6721475" cy="4248150"/>
          </a:xfrm>
          <a:prstGeom prst="rect">
            <a:avLst/>
          </a:prstGeom>
          <a:noFill/>
          <a:ln w="12700">
            <a:solidFill>
              <a:schemeClr val="tx1"/>
            </a:solidFill>
            <a:miter lim="800000"/>
            <a:headEnd/>
            <a:tailEnd/>
          </a:ln>
        </p:spPr>
      </p:pic>
      <p:sp>
        <p:nvSpPr>
          <p:cNvPr id="35842" name="Title 1"/>
          <p:cNvSpPr>
            <a:spLocks noGrp="1"/>
          </p:cNvSpPr>
          <p:nvPr>
            <p:ph type="title"/>
          </p:nvPr>
        </p:nvSpPr>
        <p:spPr>
          <a:xfrm>
            <a:off x="914400" y="1839913"/>
            <a:ext cx="2743200" cy="550862"/>
          </a:xfrm>
        </p:spPr>
        <p:txBody>
          <a:bodyPr/>
          <a:lstStyle/>
          <a:p>
            <a:r>
              <a:rPr lang="en-US" sz="3200" b="1" smtClean="0">
                <a:solidFill>
                  <a:srgbClr val="002060"/>
                </a:solidFill>
              </a:rPr>
              <a:t>Bài tập 2</a:t>
            </a:r>
          </a:p>
        </p:txBody>
      </p:sp>
    </p:spTree>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81013" y="1371600"/>
            <a:ext cx="8229600" cy="571500"/>
          </a:xfrm>
          <a:prstGeom prst="rect">
            <a:avLst/>
          </a:prstGeom>
        </p:spPr>
        <p:txBody>
          <a:bodyPr lIns="0" rIns="0" bIns="0" anchor="b">
            <a:normAutofit/>
          </a:bodyPr>
          <a:lstStyle/>
          <a:p>
            <a:pPr>
              <a:lnSpc>
                <a:spcPct val="90000"/>
              </a:lnSpc>
            </a:pPr>
            <a:r>
              <a:rPr lang="en-US" sz="3300" b="1">
                <a:solidFill>
                  <a:srgbClr val="350B55"/>
                </a:solidFill>
                <a:cs typeface="Arial" charset="0"/>
              </a:rPr>
              <a:t>Làm thế nào để khỏe mạnh</a:t>
            </a:r>
          </a:p>
        </p:txBody>
      </p:sp>
      <p:sp>
        <p:nvSpPr>
          <p:cNvPr id="6" name="Content Placeholder 2"/>
          <p:cNvSpPr txBox="1">
            <a:spLocks/>
          </p:cNvSpPr>
          <p:nvPr/>
        </p:nvSpPr>
        <p:spPr bwMode="auto">
          <a:xfrm>
            <a:off x="304800" y="2667000"/>
            <a:ext cx="7924800" cy="1371600"/>
          </a:xfrm>
          <a:prstGeom prst="rect">
            <a:avLst/>
          </a:prstGeom>
          <a:noFill/>
          <a:ln w="9525">
            <a:noFill/>
            <a:miter lim="800000"/>
            <a:headEnd/>
            <a:tailEnd/>
          </a:ln>
        </p:spPr>
        <p:txBody>
          <a:bodyPr/>
          <a:lstStyle/>
          <a:p>
            <a:pPr marL="273050" indent="-273050">
              <a:spcBef>
                <a:spcPct val="20000"/>
              </a:spcBef>
              <a:buClr>
                <a:srgbClr val="0BD0D9"/>
              </a:buClr>
              <a:buSzPct val="95000"/>
              <a:buFont typeface="Wingdings 2" pitchFamily="18" charset="2"/>
              <a:buChar char=""/>
            </a:pPr>
            <a:r>
              <a:rPr lang="vi-VN" sz="2600" b="1">
                <a:latin typeface="Times New Roman" pitchFamily="18" charset="0"/>
              </a:rPr>
              <a:t>Để c</a:t>
            </a:r>
            <a:r>
              <a:rPr lang="en-US" sz="2600" b="1">
                <a:latin typeface="Constantia" pitchFamily="18" charset="0"/>
              </a:rPr>
              <a:t>ó</a:t>
            </a:r>
            <a:r>
              <a:rPr lang="vi-VN" sz="2600" b="1">
                <a:latin typeface="Times New Roman" pitchFamily="18" charset="0"/>
              </a:rPr>
              <a:t> một cơ thể khỏe mạnh, mau lớn hằng ngày c</a:t>
            </a:r>
            <a:r>
              <a:rPr lang="en-US" sz="2600" b="1">
                <a:latin typeface="Constantia" pitchFamily="18" charset="0"/>
              </a:rPr>
              <a:t>á</a:t>
            </a:r>
            <a:r>
              <a:rPr lang="vi-VN" sz="2600" b="1">
                <a:latin typeface="Times New Roman" pitchFamily="18" charset="0"/>
              </a:rPr>
              <a:t>c em cần làm g</a:t>
            </a:r>
            <a:r>
              <a:rPr lang="en-US" sz="2600" b="1">
                <a:latin typeface="Constantia" pitchFamily="18" charset="0"/>
              </a:rPr>
              <a:t>ì</a:t>
            </a:r>
            <a:r>
              <a:rPr lang="vi-VN" sz="2600" b="1">
                <a:latin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p:cNvPicPr>
            <a:picLocks noChangeAspect="1" noChangeArrowheads="1"/>
          </p:cNvPicPr>
          <p:nvPr/>
        </p:nvPicPr>
        <p:blipFill>
          <a:blip r:embed="rId2"/>
          <a:srcRect/>
          <a:stretch>
            <a:fillRect/>
          </a:stretch>
        </p:blipFill>
        <p:spPr bwMode="auto">
          <a:xfrm>
            <a:off x="0" y="-152400"/>
            <a:ext cx="9144000" cy="70104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b="-5000"/>
          </a:stretch>
        </a:blipFill>
        <a:effectLst/>
      </p:bgPr>
    </p:bg>
    <p:spTree>
      <p:nvGrpSpPr>
        <p:cNvPr id="1" name=""/>
        <p:cNvGrpSpPr/>
        <p:nvPr/>
      </p:nvGrpSpPr>
      <p:grpSpPr>
        <a:xfrm>
          <a:off x="0" y="0"/>
          <a:ext cx="0" cy="0"/>
          <a:chOff x="0" y="0"/>
          <a:chExt cx="0" cy="0"/>
        </a:xfrm>
      </p:grpSpPr>
      <p:sp>
        <p:nvSpPr>
          <p:cNvPr id="3" name="Rectangle 2"/>
          <p:cNvSpPr/>
          <p:nvPr/>
        </p:nvSpPr>
        <p:spPr>
          <a:xfrm>
            <a:off x="1371600" y="2438400"/>
            <a:ext cx="6324600" cy="923925"/>
          </a:xfrm>
          <a:prstGeom prst="rect">
            <a:avLst/>
          </a:prstGeom>
          <a:noFill/>
        </p:spPr>
        <p:txBody>
          <a:bodyPr anchor="ctr">
            <a:spAutoFit/>
          </a:bodyPr>
          <a:lstStyle/>
          <a:p>
            <a:pPr algn="ctr">
              <a:defRPr/>
            </a:pPr>
            <a:endParaRPr lang="en-US" sz="5400" b="1" spc="300" dirty="0">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latin typeface="UNI Chu truyen thong" pitchFamily="66" charset="0"/>
              <a:cs typeface="Times New Roman" pitchFamily="18" charset="0"/>
            </a:endParaRPr>
          </a:p>
        </p:txBody>
      </p:sp>
      <p:sp>
        <p:nvSpPr>
          <p:cNvPr id="7" name="Rounded Rectangle 6"/>
          <p:cNvSpPr/>
          <p:nvPr/>
        </p:nvSpPr>
        <p:spPr>
          <a:xfrm>
            <a:off x="2057400" y="2590800"/>
            <a:ext cx="5334000" cy="1020763"/>
          </a:xfrm>
          <a:prstGeom prst="roundRect">
            <a:avLst/>
          </a:prstGeom>
          <a:solidFill>
            <a:srgbClr val="FFFFFF"/>
          </a:solidFill>
        </p:spPr>
        <p:txBody>
          <a:bodyPr anchor="ctr">
            <a:spAutoFit/>
          </a:bodyPr>
          <a:lstStyle/>
          <a:p>
            <a:pPr algn="ctr">
              <a:defRPr/>
            </a:pPr>
            <a:endParaRPr lang="en-US" sz="5400" b="1" spc="300" dirty="0">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latin typeface="UNI Chu truyen thong" pitchFamily="66" charset="0"/>
              <a:cs typeface="Times New Roman" pitchFamily="18" charset="0"/>
            </a:endParaRPr>
          </a:p>
        </p:txBody>
      </p:sp>
      <p:sp>
        <p:nvSpPr>
          <p:cNvPr id="25604" name="TextBox 7"/>
          <p:cNvSpPr txBox="1">
            <a:spLocks noChangeArrowheads="1"/>
          </p:cNvSpPr>
          <p:nvPr/>
        </p:nvSpPr>
        <p:spPr bwMode="auto">
          <a:xfrm>
            <a:off x="1828800" y="1447800"/>
            <a:ext cx="5638800" cy="2738438"/>
          </a:xfrm>
          <a:prstGeom prst="rect">
            <a:avLst/>
          </a:prstGeom>
          <a:noFill/>
          <a:ln w="9525">
            <a:noFill/>
            <a:miter lim="800000"/>
            <a:headEnd/>
            <a:tailEnd/>
          </a:ln>
        </p:spPr>
        <p:txBody>
          <a:bodyPr>
            <a:spAutoFit/>
          </a:bodyPr>
          <a:lstStyle/>
          <a:p>
            <a:pPr algn="ctr"/>
            <a:r>
              <a:rPr lang="en-US" sz="4400">
                <a:solidFill>
                  <a:srgbClr val="002060"/>
                </a:solidFill>
                <a:latin typeface="Times New Roman" pitchFamily="18" charset="0"/>
                <a:cs typeface="Times New Roman" pitchFamily="18" charset="0"/>
              </a:rPr>
              <a:t>Dặn dò </a:t>
            </a:r>
          </a:p>
          <a:p>
            <a:pPr algn="ctr"/>
            <a:r>
              <a:rPr lang="en-US" sz="3200">
                <a:solidFill>
                  <a:srgbClr val="000000"/>
                </a:solidFill>
                <a:latin typeface="Times New Roman" pitchFamily="18" charset="0"/>
                <a:cs typeface="Times New Roman" pitchFamily="18" charset="0"/>
              </a:rPr>
              <a:t>Về nhà các con chuẩn bị bài học  </a:t>
            </a:r>
            <a:r>
              <a:rPr lang="en-US" sz="3200">
                <a:solidFill>
                  <a:srgbClr val="FF0000"/>
                </a:solidFill>
                <a:latin typeface="Times New Roman" pitchFamily="18" charset="0"/>
                <a:cs typeface="Times New Roman" pitchFamily="18" charset="0"/>
              </a:rPr>
              <a:t>Ôn tập Chúng ta đang lớn</a:t>
            </a:r>
          </a:p>
          <a:p>
            <a:pPr algn="ctr"/>
            <a:r>
              <a:rPr lang="en-US" sz="3200">
                <a:solidFill>
                  <a:srgbClr val="002060"/>
                </a:solidFill>
                <a:latin typeface="Times New Roman" pitchFamily="18" charset="0"/>
                <a:cs typeface="Times New Roman" pitchFamily="18" charset="0"/>
              </a:rPr>
              <a:t>Chuẩn bị bài Nhận biết các vật xung quanh</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afterEffect">
                                  <p:stCondLst>
                                    <p:cond delay="0"/>
                                  </p:stCondLst>
                                  <p:childTnLst>
                                    <p:animClr clrSpc="hsl" dir="cw">
                                      <p:cBhvr override="childStyle">
                                        <p:cTn id="6" dur="500" fill="hold"/>
                                        <p:tgtEl>
                                          <p:spTgt spid="25604"/>
                                        </p:tgtEl>
                                        <p:attrNameLst>
                                          <p:attrName>style.color</p:attrName>
                                        </p:attrNameLst>
                                      </p:cBhvr>
                                      <p:by>
                                        <p:hsl h="7200000" s="0" l="0"/>
                                      </p:by>
                                    </p:animClr>
                                    <p:animClr clrSpc="hsl" dir="cw">
                                      <p:cBhvr>
                                        <p:cTn id="7" dur="500" fill="hold"/>
                                        <p:tgtEl>
                                          <p:spTgt spid="25604"/>
                                        </p:tgtEl>
                                        <p:attrNameLst>
                                          <p:attrName>fillcolor</p:attrName>
                                        </p:attrNameLst>
                                      </p:cBhvr>
                                      <p:by>
                                        <p:hsl h="7200000" s="0" l="0"/>
                                      </p:by>
                                    </p:animClr>
                                    <p:animClr clrSpc="hsl" dir="cw">
                                      <p:cBhvr>
                                        <p:cTn id="8" dur="500" fill="hold"/>
                                        <p:tgtEl>
                                          <p:spTgt spid="25604"/>
                                        </p:tgtEl>
                                        <p:attrNameLst>
                                          <p:attrName>stroke.color</p:attrName>
                                        </p:attrNameLst>
                                      </p:cBhvr>
                                      <p:by>
                                        <p:hsl h="7200000" s="0" l="0"/>
                                      </p:by>
                                    </p:animClr>
                                    <p:set>
                                      <p:cBhvr>
                                        <p:cTn id="9" dur="500" fill="hold"/>
                                        <p:tgtEl>
                                          <p:spTgt spid="2560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Box 3"/>
          <p:cNvSpPr txBox="1">
            <a:spLocks noChangeArrowheads="1"/>
          </p:cNvSpPr>
          <p:nvPr/>
        </p:nvSpPr>
        <p:spPr bwMode="auto">
          <a:xfrm>
            <a:off x="381000" y="1295400"/>
            <a:ext cx="1555750" cy="519113"/>
          </a:xfrm>
          <a:prstGeom prst="rect">
            <a:avLst/>
          </a:prstGeom>
          <a:noFill/>
          <a:ln w="9525">
            <a:noFill/>
            <a:miter lim="800000"/>
            <a:headEnd/>
            <a:tailEnd/>
          </a:ln>
        </p:spPr>
        <p:txBody>
          <a:bodyPr>
            <a:spAutoFit/>
          </a:bodyPr>
          <a:lstStyle/>
          <a:p>
            <a:r>
              <a:rPr lang="en-US" sz="2800" b="1">
                <a:solidFill>
                  <a:srgbClr val="FF0000"/>
                </a:solidFill>
                <a:latin typeface="Times New Roman" pitchFamily="18" charset="0"/>
              </a:rPr>
              <a:t>Kiểm tra</a:t>
            </a:r>
          </a:p>
        </p:txBody>
      </p:sp>
      <p:sp>
        <p:nvSpPr>
          <p:cNvPr id="26626" name="TextBox 4"/>
          <p:cNvSpPr txBox="1">
            <a:spLocks noChangeArrowheads="1"/>
          </p:cNvSpPr>
          <p:nvPr/>
        </p:nvSpPr>
        <p:spPr bwMode="auto">
          <a:xfrm>
            <a:off x="1905000" y="1752600"/>
            <a:ext cx="184150" cy="369888"/>
          </a:xfrm>
          <a:prstGeom prst="rect">
            <a:avLst/>
          </a:prstGeom>
          <a:noFill/>
          <a:ln w="9525">
            <a:noFill/>
            <a:miter lim="800000"/>
            <a:headEnd/>
            <a:tailEnd/>
          </a:ln>
        </p:spPr>
        <p:txBody>
          <a:bodyPr wrap="none">
            <a:spAutoFit/>
          </a:bodyPr>
          <a:lstStyle/>
          <a:p>
            <a:endParaRPr lang="en-US">
              <a:latin typeface="Constantia" pitchFamily="18" charset="0"/>
            </a:endParaRPr>
          </a:p>
        </p:txBody>
      </p:sp>
      <p:pic>
        <p:nvPicPr>
          <p:cNvPr id="2051" name="Picture 3"/>
          <p:cNvPicPr>
            <a:picLocks noChangeAspect="1" noChangeArrowheads="1"/>
          </p:cNvPicPr>
          <p:nvPr/>
        </p:nvPicPr>
        <p:blipFill>
          <a:blip r:embed="rId2"/>
          <a:srcRect/>
          <a:stretch>
            <a:fillRect/>
          </a:stretch>
        </p:blipFill>
        <p:spPr bwMode="auto">
          <a:xfrm>
            <a:off x="2286000" y="1752600"/>
            <a:ext cx="4572000" cy="4876800"/>
          </a:xfrm>
          <a:prstGeom prst="rect">
            <a:avLst/>
          </a:prstGeom>
          <a:noFill/>
          <a:ln w="9525">
            <a:noFill/>
            <a:miter lim="800000"/>
            <a:headEnd/>
            <a:tailEnd/>
          </a:ln>
        </p:spPr>
      </p:pic>
      <p:sp>
        <p:nvSpPr>
          <p:cNvPr id="26629" name="TextBox 3"/>
          <p:cNvSpPr txBox="1">
            <a:spLocks noChangeArrowheads="1"/>
          </p:cNvSpPr>
          <p:nvPr/>
        </p:nvSpPr>
        <p:spPr bwMode="auto">
          <a:xfrm>
            <a:off x="2438400" y="304800"/>
            <a:ext cx="4911922" cy="461665"/>
          </a:xfrm>
          <a:prstGeom prst="rect">
            <a:avLst/>
          </a:prstGeom>
          <a:noFill/>
          <a:ln w="9525">
            <a:noFill/>
            <a:miter lim="800000"/>
            <a:headEnd/>
            <a:tailEnd/>
          </a:ln>
        </p:spPr>
        <p:txBody>
          <a:bodyPr wrap="none">
            <a:spAutoFit/>
          </a:bodyPr>
          <a:lstStyle/>
          <a:p>
            <a:r>
              <a:rPr lang="en-US" sz="2400" b="1" dirty="0">
                <a:solidFill>
                  <a:srgbClr val="FF0000"/>
                </a:solidFill>
                <a:latin typeface="Times New Roman" pitchFamily="18" charset="0"/>
              </a:rPr>
              <a:t>Thứ </a:t>
            </a:r>
            <a:r>
              <a:rPr lang="en-US" sz="2400" b="1" dirty="0" smtClean="0">
                <a:solidFill>
                  <a:srgbClr val="FF0000"/>
                </a:solidFill>
                <a:latin typeface="Times New Roman" pitchFamily="18" charset="0"/>
              </a:rPr>
              <a:t>năm </a:t>
            </a:r>
            <a:r>
              <a:rPr lang="en-US" sz="2400" b="1" dirty="0">
                <a:solidFill>
                  <a:srgbClr val="FF0000"/>
                </a:solidFill>
                <a:latin typeface="Times New Roman" pitchFamily="18" charset="0"/>
              </a:rPr>
              <a:t>ngày </a:t>
            </a:r>
            <a:r>
              <a:rPr lang="en-US" sz="2400" b="1" dirty="0" smtClean="0">
                <a:solidFill>
                  <a:srgbClr val="FF0000"/>
                </a:solidFill>
                <a:latin typeface="Times New Roman" pitchFamily="18" charset="0"/>
              </a:rPr>
              <a:t>19 </a:t>
            </a:r>
            <a:r>
              <a:rPr lang="en-US" sz="2400" b="1" dirty="0">
                <a:solidFill>
                  <a:srgbClr val="FF0000"/>
                </a:solidFill>
                <a:latin typeface="Times New Roman" pitchFamily="18" charset="0"/>
              </a:rPr>
              <a:t>tháng 9 năm </a:t>
            </a:r>
            <a:r>
              <a:rPr lang="en-US" sz="2400" b="1" dirty="0" smtClean="0">
                <a:solidFill>
                  <a:srgbClr val="FF0000"/>
                </a:solidFill>
                <a:latin typeface="Times New Roman" pitchFamily="18" charset="0"/>
              </a:rPr>
              <a:t>2019</a:t>
            </a:r>
            <a:endParaRPr lang="en-US" sz="2400" b="1" dirty="0">
              <a:solidFill>
                <a:srgbClr val="FF0000"/>
              </a:solidFill>
              <a:latin typeface="Times New Roman" pitchFamily="18" charset="0"/>
            </a:endParaRPr>
          </a:p>
        </p:txBody>
      </p:sp>
      <p:sp>
        <p:nvSpPr>
          <p:cNvPr id="26631" name="TextBox 5"/>
          <p:cNvSpPr txBox="1">
            <a:spLocks noChangeArrowheads="1"/>
          </p:cNvSpPr>
          <p:nvPr/>
        </p:nvSpPr>
        <p:spPr bwMode="auto">
          <a:xfrm>
            <a:off x="3505200" y="762000"/>
            <a:ext cx="2074863" cy="396875"/>
          </a:xfrm>
          <a:prstGeom prst="rect">
            <a:avLst/>
          </a:prstGeom>
          <a:noFill/>
          <a:ln w="9525">
            <a:noFill/>
            <a:miter lim="800000"/>
            <a:headEnd/>
            <a:tailEnd/>
          </a:ln>
        </p:spPr>
        <p:txBody>
          <a:bodyPr wrap="none">
            <a:spAutoFit/>
          </a:bodyPr>
          <a:lstStyle/>
          <a:p>
            <a:r>
              <a:rPr lang="en-US" sz="2000" b="1" u="sng">
                <a:cs typeface="Arial" charset="0"/>
              </a:rPr>
              <a:t>Tự nhiên xã hội</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circle(in)">
                                      <p:cBhvr>
                                        <p:cTn id="7"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1752600" y="2209800"/>
            <a:ext cx="6096000" cy="4572000"/>
          </a:xfrm>
          <a:prstGeom prst="rect">
            <a:avLst/>
          </a:prstGeom>
          <a:noFill/>
          <a:ln w="9525">
            <a:noFill/>
            <a:miter lim="800000"/>
            <a:headEnd/>
            <a:tailEnd/>
          </a:ln>
        </p:spPr>
      </p:pic>
      <p:sp>
        <p:nvSpPr>
          <p:cNvPr id="27650" name="TextBox 5"/>
          <p:cNvSpPr txBox="1">
            <a:spLocks noChangeArrowheads="1"/>
          </p:cNvSpPr>
          <p:nvPr/>
        </p:nvSpPr>
        <p:spPr bwMode="auto">
          <a:xfrm>
            <a:off x="3460750" y="762000"/>
            <a:ext cx="2074863" cy="396875"/>
          </a:xfrm>
          <a:prstGeom prst="rect">
            <a:avLst/>
          </a:prstGeom>
          <a:noFill/>
          <a:ln w="9525">
            <a:noFill/>
            <a:miter lim="800000"/>
            <a:headEnd/>
            <a:tailEnd/>
          </a:ln>
        </p:spPr>
        <p:txBody>
          <a:bodyPr wrap="none">
            <a:spAutoFit/>
          </a:bodyPr>
          <a:lstStyle/>
          <a:p>
            <a:r>
              <a:rPr lang="en-US" sz="2000" b="1" u="sng">
                <a:cs typeface="Arial" charset="0"/>
              </a:rPr>
              <a:t>Tự nhiên xã hội</a:t>
            </a:r>
          </a:p>
        </p:txBody>
      </p:sp>
      <p:sp>
        <p:nvSpPr>
          <p:cNvPr id="7" name="TextBox 6"/>
          <p:cNvSpPr txBox="1">
            <a:spLocks noChangeArrowheads="1"/>
          </p:cNvSpPr>
          <p:nvPr/>
        </p:nvSpPr>
        <p:spPr bwMode="auto">
          <a:xfrm>
            <a:off x="2209800" y="1219200"/>
            <a:ext cx="4316413" cy="701675"/>
          </a:xfrm>
          <a:prstGeom prst="rect">
            <a:avLst/>
          </a:prstGeom>
          <a:noFill/>
          <a:ln w="9525">
            <a:noFill/>
            <a:miter lim="800000"/>
            <a:headEnd/>
            <a:tailEnd/>
          </a:ln>
        </p:spPr>
        <p:txBody>
          <a:bodyPr wrap="none">
            <a:spAutoFit/>
          </a:bodyPr>
          <a:lstStyle/>
          <a:p>
            <a:r>
              <a:rPr lang="en-US" sz="4000" b="1">
                <a:solidFill>
                  <a:srgbClr val="FF0000"/>
                </a:solidFill>
                <a:latin typeface="Times New Roman" pitchFamily="18" charset="0"/>
                <a:cs typeface="Arial" charset="0"/>
              </a:rPr>
              <a:t>Chúng ta đang lớn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TextBox 5"/>
          <p:cNvSpPr txBox="1">
            <a:spLocks noChangeArrowheads="1"/>
          </p:cNvSpPr>
          <p:nvPr/>
        </p:nvSpPr>
        <p:spPr bwMode="auto">
          <a:xfrm>
            <a:off x="3460750" y="762000"/>
            <a:ext cx="2074863" cy="396875"/>
          </a:xfrm>
          <a:prstGeom prst="rect">
            <a:avLst/>
          </a:prstGeom>
          <a:noFill/>
          <a:ln w="9525">
            <a:noFill/>
            <a:miter lim="800000"/>
            <a:headEnd/>
            <a:tailEnd/>
          </a:ln>
        </p:spPr>
        <p:txBody>
          <a:bodyPr wrap="none">
            <a:spAutoFit/>
          </a:bodyPr>
          <a:lstStyle/>
          <a:p>
            <a:r>
              <a:rPr lang="en-US" sz="2000" b="1" u="sng">
                <a:cs typeface="Arial" charset="0"/>
              </a:rPr>
              <a:t>Tự nhiên xã hội</a:t>
            </a:r>
          </a:p>
        </p:txBody>
      </p:sp>
      <p:sp>
        <p:nvSpPr>
          <p:cNvPr id="7" name="TextBox 6"/>
          <p:cNvSpPr txBox="1">
            <a:spLocks noChangeArrowheads="1"/>
          </p:cNvSpPr>
          <p:nvPr/>
        </p:nvSpPr>
        <p:spPr bwMode="auto">
          <a:xfrm>
            <a:off x="2209800" y="1219200"/>
            <a:ext cx="4316413" cy="701675"/>
          </a:xfrm>
          <a:prstGeom prst="rect">
            <a:avLst/>
          </a:prstGeom>
          <a:noFill/>
          <a:ln w="9525">
            <a:noFill/>
            <a:miter lim="800000"/>
            <a:headEnd/>
            <a:tailEnd/>
          </a:ln>
        </p:spPr>
        <p:txBody>
          <a:bodyPr wrap="none">
            <a:spAutoFit/>
          </a:bodyPr>
          <a:lstStyle/>
          <a:p>
            <a:r>
              <a:rPr lang="en-US" sz="4000" b="1">
                <a:solidFill>
                  <a:srgbClr val="FF0000"/>
                </a:solidFill>
                <a:latin typeface="Times New Roman" pitchFamily="18" charset="0"/>
                <a:cs typeface="Arial" charset="0"/>
              </a:rPr>
              <a:t>Chúng ta đang lớn</a:t>
            </a:r>
          </a:p>
        </p:txBody>
      </p:sp>
      <p:pic>
        <p:nvPicPr>
          <p:cNvPr id="2050" name="Picture 2"/>
          <p:cNvPicPr>
            <a:picLocks noChangeAspect="1" noChangeArrowheads="1"/>
          </p:cNvPicPr>
          <p:nvPr/>
        </p:nvPicPr>
        <p:blipFill>
          <a:blip r:embed="rId2"/>
          <a:srcRect/>
          <a:stretch>
            <a:fillRect/>
          </a:stretch>
        </p:blipFill>
        <p:spPr bwMode="auto">
          <a:xfrm>
            <a:off x="1524000" y="1905000"/>
            <a:ext cx="6096000" cy="4572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Box 5"/>
          <p:cNvSpPr txBox="1">
            <a:spLocks noChangeArrowheads="1"/>
          </p:cNvSpPr>
          <p:nvPr/>
        </p:nvSpPr>
        <p:spPr bwMode="auto">
          <a:xfrm>
            <a:off x="3460750" y="762000"/>
            <a:ext cx="2074863" cy="396875"/>
          </a:xfrm>
          <a:prstGeom prst="rect">
            <a:avLst/>
          </a:prstGeom>
          <a:noFill/>
          <a:ln w="9525">
            <a:noFill/>
            <a:miter lim="800000"/>
            <a:headEnd/>
            <a:tailEnd/>
          </a:ln>
        </p:spPr>
        <p:txBody>
          <a:bodyPr wrap="none">
            <a:spAutoFit/>
          </a:bodyPr>
          <a:lstStyle/>
          <a:p>
            <a:r>
              <a:rPr lang="en-US" sz="2000" b="1" u="sng">
                <a:cs typeface="Arial" charset="0"/>
              </a:rPr>
              <a:t>Tự nhiên xã hội</a:t>
            </a:r>
          </a:p>
        </p:txBody>
      </p:sp>
      <p:sp>
        <p:nvSpPr>
          <p:cNvPr id="7" name="TextBox 6"/>
          <p:cNvSpPr txBox="1">
            <a:spLocks noChangeArrowheads="1"/>
          </p:cNvSpPr>
          <p:nvPr/>
        </p:nvSpPr>
        <p:spPr bwMode="auto">
          <a:xfrm>
            <a:off x="2209800" y="1219200"/>
            <a:ext cx="4316413" cy="701675"/>
          </a:xfrm>
          <a:prstGeom prst="rect">
            <a:avLst/>
          </a:prstGeom>
          <a:noFill/>
          <a:ln w="9525">
            <a:noFill/>
            <a:miter lim="800000"/>
            <a:headEnd/>
            <a:tailEnd/>
          </a:ln>
        </p:spPr>
        <p:txBody>
          <a:bodyPr wrap="none">
            <a:spAutoFit/>
          </a:bodyPr>
          <a:lstStyle/>
          <a:p>
            <a:r>
              <a:rPr lang="en-US" sz="4000" b="1">
                <a:solidFill>
                  <a:srgbClr val="FF0000"/>
                </a:solidFill>
                <a:latin typeface="Times New Roman" pitchFamily="18" charset="0"/>
                <a:cs typeface="Arial" charset="0"/>
              </a:rPr>
              <a:t>Chúng ta đang lớn</a:t>
            </a:r>
          </a:p>
        </p:txBody>
      </p:sp>
      <p:pic>
        <p:nvPicPr>
          <p:cNvPr id="3074" name="Picture 2"/>
          <p:cNvPicPr>
            <a:picLocks noChangeAspect="1" noChangeArrowheads="1"/>
          </p:cNvPicPr>
          <p:nvPr/>
        </p:nvPicPr>
        <p:blipFill>
          <a:blip r:embed="rId2"/>
          <a:srcRect/>
          <a:stretch>
            <a:fillRect/>
          </a:stretch>
        </p:blipFill>
        <p:spPr bwMode="auto">
          <a:xfrm>
            <a:off x="1524000" y="2133600"/>
            <a:ext cx="6096000" cy="4572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Box 5"/>
          <p:cNvSpPr txBox="1">
            <a:spLocks noChangeArrowheads="1"/>
          </p:cNvSpPr>
          <p:nvPr/>
        </p:nvSpPr>
        <p:spPr bwMode="auto">
          <a:xfrm>
            <a:off x="3460750" y="762000"/>
            <a:ext cx="2074863" cy="396875"/>
          </a:xfrm>
          <a:prstGeom prst="rect">
            <a:avLst/>
          </a:prstGeom>
          <a:noFill/>
          <a:ln w="9525">
            <a:noFill/>
            <a:miter lim="800000"/>
            <a:headEnd/>
            <a:tailEnd/>
          </a:ln>
        </p:spPr>
        <p:txBody>
          <a:bodyPr wrap="none">
            <a:spAutoFit/>
          </a:bodyPr>
          <a:lstStyle/>
          <a:p>
            <a:r>
              <a:rPr lang="en-US" sz="2000" b="1" u="sng">
                <a:cs typeface="Arial" charset="0"/>
              </a:rPr>
              <a:t>Tự nhiên xã hội</a:t>
            </a:r>
          </a:p>
        </p:txBody>
      </p:sp>
      <p:sp>
        <p:nvSpPr>
          <p:cNvPr id="7" name="TextBox 6"/>
          <p:cNvSpPr txBox="1">
            <a:spLocks noChangeArrowheads="1"/>
          </p:cNvSpPr>
          <p:nvPr/>
        </p:nvSpPr>
        <p:spPr bwMode="auto">
          <a:xfrm>
            <a:off x="2209800" y="1219200"/>
            <a:ext cx="4316413" cy="701675"/>
          </a:xfrm>
          <a:prstGeom prst="rect">
            <a:avLst/>
          </a:prstGeom>
          <a:noFill/>
          <a:ln w="9525">
            <a:noFill/>
            <a:miter lim="800000"/>
            <a:headEnd/>
            <a:tailEnd/>
          </a:ln>
        </p:spPr>
        <p:txBody>
          <a:bodyPr wrap="none">
            <a:spAutoFit/>
          </a:bodyPr>
          <a:lstStyle/>
          <a:p>
            <a:r>
              <a:rPr lang="en-US" sz="4000" b="1" dirty="0">
                <a:solidFill>
                  <a:srgbClr val="FF0000"/>
                </a:solidFill>
                <a:latin typeface="Times New Roman" pitchFamily="18" charset="0"/>
                <a:cs typeface="Arial" charset="0"/>
              </a:rPr>
              <a:t>Chúng ta đang lớn</a:t>
            </a:r>
          </a:p>
        </p:txBody>
      </p:sp>
      <p:pic>
        <p:nvPicPr>
          <p:cNvPr id="4098" name="Picture 2"/>
          <p:cNvPicPr>
            <a:picLocks noChangeAspect="1" noChangeArrowheads="1"/>
          </p:cNvPicPr>
          <p:nvPr/>
        </p:nvPicPr>
        <p:blipFill>
          <a:blip r:embed="rId2"/>
          <a:srcRect/>
          <a:stretch>
            <a:fillRect/>
          </a:stretch>
        </p:blipFill>
        <p:spPr bwMode="auto">
          <a:xfrm>
            <a:off x="1646238" y="1935163"/>
            <a:ext cx="5851525" cy="43894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228600" y="1219200"/>
            <a:ext cx="3962400" cy="2667000"/>
          </a:xfrm>
          <a:prstGeom prst="rect">
            <a:avLst/>
          </a:prstGeom>
          <a:noFill/>
          <a:ln w="9525">
            <a:noFill/>
            <a:miter lim="800000"/>
            <a:headEnd/>
            <a:tailEnd/>
          </a:ln>
        </p:spPr>
      </p:pic>
      <p:pic>
        <p:nvPicPr>
          <p:cNvPr id="4099" name="Picture 3"/>
          <p:cNvPicPr>
            <a:picLocks noChangeAspect="1" noChangeArrowheads="1"/>
          </p:cNvPicPr>
          <p:nvPr/>
        </p:nvPicPr>
        <p:blipFill>
          <a:blip r:embed="rId3"/>
          <a:srcRect/>
          <a:stretch>
            <a:fillRect/>
          </a:stretch>
        </p:blipFill>
        <p:spPr bwMode="auto">
          <a:xfrm>
            <a:off x="4729163" y="4114800"/>
            <a:ext cx="3957637" cy="2667000"/>
          </a:xfrm>
          <a:prstGeom prst="rect">
            <a:avLst/>
          </a:prstGeom>
          <a:noFill/>
          <a:ln w="9525">
            <a:noFill/>
            <a:miter lim="800000"/>
            <a:headEnd/>
            <a:tailEnd/>
          </a:ln>
        </p:spPr>
      </p:pic>
      <p:pic>
        <p:nvPicPr>
          <p:cNvPr id="4100" name="Picture 4"/>
          <p:cNvPicPr>
            <a:picLocks noChangeAspect="1" noChangeArrowheads="1"/>
          </p:cNvPicPr>
          <p:nvPr/>
        </p:nvPicPr>
        <p:blipFill>
          <a:blip r:embed="rId4"/>
          <a:srcRect/>
          <a:stretch>
            <a:fillRect/>
          </a:stretch>
        </p:blipFill>
        <p:spPr bwMode="auto">
          <a:xfrm>
            <a:off x="4729163" y="1230313"/>
            <a:ext cx="3957637" cy="2655887"/>
          </a:xfrm>
          <a:prstGeom prst="rect">
            <a:avLst/>
          </a:prstGeom>
          <a:noFill/>
          <a:ln w="9525">
            <a:noFill/>
            <a:miter lim="800000"/>
            <a:headEnd/>
            <a:tailEnd/>
          </a:ln>
        </p:spPr>
      </p:pic>
      <p:pic>
        <p:nvPicPr>
          <p:cNvPr id="4101" name="Picture 5"/>
          <p:cNvPicPr>
            <a:picLocks noChangeAspect="1" noChangeArrowheads="1"/>
          </p:cNvPicPr>
          <p:nvPr/>
        </p:nvPicPr>
        <p:blipFill>
          <a:blip r:embed="rId5"/>
          <a:srcRect/>
          <a:stretch>
            <a:fillRect/>
          </a:stretch>
        </p:blipFill>
        <p:spPr bwMode="auto">
          <a:xfrm>
            <a:off x="228600" y="4114800"/>
            <a:ext cx="3962400" cy="2667000"/>
          </a:xfrm>
          <a:prstGeom prst="rect">
            <a:avLst/>
          </a:prstGeom>
          <a:noFill/>
          <a:ln w="9525">
            <a:noFill/>
            <a:miter lim="800000"/>
            <a:headEnd/>
            <a:tailEnd/>
          </a:ln>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100"/>
                                        </p:tgtEl>
                                        <p:attrNameLst>
                                          <p:attrName>style.visibility</p:attrName>
                                        </p:attrNameLst>
                                      </p:cBhvr>
                                      <p:to>
                                        <p:strVal val="visible"/>
                                      </p:to>
                                    </p:set>
                                    <p:animEffect transition="in" filter="barn(inVertical)">
                                      <p:cBhvr>
                                        <p:cTn id="11" dur="500"/>
                                        <p:tgtEl>
                                          <p:spTgt spid="4100"/>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4101"/>
                                        </p:tgtEl>
                                        <p:attrNameLst>
                                          <p:attrName>style.visibility</p:attrName>
                                        </p:attrNameLst>
                                      </p:cBhvr>
                                      <p:to>
                                        <p:strVal val="visible"/>
                                      </p:to>
                                    </p:set>
                                    <p:animEffect transition="in" filter="wipe(down)">
                                      <p:cBhvr>
                                        <p:cTn id="15" dur="500"/>
                                        <p:tgtEl>
                                          <p:spTgt spid="4101"/>
                                        </p:tgtEl>
                                      </p:cBhvr>
                                    </p:animEffect>
                                  </p:childTnLst>
                                </p:cTn>
                              </p:par>
                            </p:childTnLst>
                          </p:cTn>
                        </p:par>
                        <p:par>
                          <p:cTn id="16" fill="hold">
                            <p:stCondLst>
                              <p:cond delay="1500"/>
                            </p:stCondLst>
                            <p:childTnLst>
                              <p:par>
                                <p:cTn id="17" presetID="6" presetClass="entr" presetSubtype="16" fill="hold" nodeType="afterEffect">
                                  <p:stCondLst>
                                    <p:cond delay="0"/>
                                  </p:stCondLst>
                                  <p:childTnLst>
                                    <p:set>
                                      <p:cBhvr>
                                        <p:cTn id="18" dur="1" fill="hold">
                                          <p:stCondLst>
                                            <p:cond delay="0"/>
                                          </p:stCondLst>
                                        </p:cTn>
                                        <p:tgtEl>
                                          <p:spTgt spid="4099"/>
                                        </p:tgtEl>
                                        <p:attrNameLst>
                                          <p:attrName>style.visibility</p:attrName>
                                        </p:attrNameLst>
                                      </p:cBhvr>
                                      <p:to>
                                        <p:strVal val="visible"/>
                                      </p:to>
                                    </p:set>
                                    <p:animEffect transition="in" filter="circle(in)">
                                      <p:cBhvr>
                                        <p:cTn id="19" dur="20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228600" y="152400"/>
            <a:ext cx="3962400" cy="2362200"/>
          </a:xfrm>
          <a:prstGeom prst="rect">
            <a:avLst/>
          </a:prstGeom>
          <a:noFill/>
          <a:ln w="12700">
            <a:solidFill>
              <a:schemeClr val="tx1"/>
            </a:solidFill>
            <a:miter lim="800000"/>
            <a:headEnd/>
            <a:tailEnd/>
          </a:ln>
        </p:spPr>
      </p:pic>
      <p:pic>
        <p:nvPicPr>
          <p:cNvPr id="4099" name="Picture 3"/>
          <p:cNvPicPr>
            <a:picLocks noChangeAspect="1" noChangeArrowheads="1"/>
          </p:cNvPicPr>
          <p:nvPr/>
        </p:nvPicPr>
        <p:blipFill>
          <a:blip r:embed="rId3"/>
          <a:srcRect/>
          <a:stretch>
            <a:fillRect/>
          </a:stretch>
        </p:blipFill>
        <p:spPr bwMode="auto">
          <a:xfrm>
            <a:off x="4729163" y="2667000"/>
            <a:ext cx="3957637" cy="2362200"/>
          </a:xfrm>
          <a:prstGeom prst="rect">
            <a:avLst/>
          </a:prstGeom>
          <a:noFill/>
          <a:ln w="12700">
            <a:solidFill>
              <a:schemeClr val="tx1"/>
            </a:solidFill>
            <a:miter lim="800000"/>
            <a:headEnd/>
            <a:tailEnd/>
          </a:ln>
        </p:spPr>
      </p:pic>
      <p:pic>
        <p:nvPicPr>
          <p:cNvPr id="4100" name="Picture 4"/>
          <p:cNvPicPr>
            <a:picLocks noChangeAspect="1" noChangeArrowheads="1"/>
          </p:cNvPicPr>
          <p:nvPr/>
        </p:nvPicPr>
        <p:blipFill>
          <a:blip r:embed="rId4"/>
          <a:srcRect/>
          <a:stretch>
            <a:fillRect/>
          </a:stretch>
        </p:blipFill>
        <p:spPr bwMode="auto">
          <a:xfrm>
            <a:off x="4729163" y="161925"/>
            <a:ext cx="3957637" cy="2352675"/>
          </a:xfrm>
          <a:prstGeom prst="rect">
            <a:avLst/>
          </a:prstGeom>
          <a:noFill/>
          <a:ln w="12700">
            <a:solidFill>
              <a:schemeClr val="tx1"/>
            </a:solidFill>
            <a:miter lim="800000"/>
            <a:headEnd/>
            <a:tailEnd/>
          </a:ln>
        </p:spPr>
      </p:pic>
      <p:pic>
        <p:nvPicPr>
          <p:cNvPr id="4101" name="Picture 5"/>
          <p:cNvPicPr>
            <a:picLocks noChangeAspect="1" noChangeArrowheads="1"/>
          </p:cNvPicPr>
          <p:nvPr/>
        </p:nvPicPr>
        <p:blipFill>
          <a:blip r:embed="rId5"/>
          <a:srcRect/>
          <a:stretch>
            <a:fillRect/>
          </a:stretch>
        </p:blipFill>
        <p:spPr bwMode="auto">
          <a:xfrm>
            <a:off x="228600" y="2667000"/>
            <a:ext cx="3962400" cy="2362200"/>
          </a:xfrm>
          <a:prstGeom prst="rect">
            <a:avLst/>
          </a:prstGeom>
          <a:noFill/>
          <a:ln w="12700">
            <a:solidFill>
              <a:schemeClr val="tx1"/>
            </a:solidFill>
            <a:miter lim="800000"/>
            <a:headEnd/>
            <a:tailEnd/>
          </a:ln>
        </p:spPr>
      </p:pic>
      <p:sp>
        <p:nvSpPr>
          <p:cNvPr id="9" name="Title 1"/>
          <p:cNvSpPr>
            <a:spLocks noGrp="1"/>
          </p:cNvSpPr>
          <p:nvPr>
            <p:ph type="title"/>
          </p:nvPr>
        </p:nvSpPr>
        <p:spPr>
          <a:xfrm>
            <a:off x="457200" y="5562600"/>
            <a:ext cx="8229600" cy="1143000"/>
          </a:xfrm>
        </p:spPr>
        <p:txBody>
          <a:bodyPr>
            <a:normAutofit fontScale="90000"/>
          </a:bodyPr>
          <a:lstStyle/>
          <a:p>
            <a:pPr fontAlgn="auto">
              <a:spcAft>
                <a:spcPts val="0"/>
              </a:spcAft>
              <a:defRPr/>
            </a:pPr>
            <a:r>
              <a:rPr lang="vi-VN" sz="2400" b="1" u="sng" dirty="0">
                <a:latin typeface="+mn-lt"/>
              </a:rPr>
              <a:t>Kết luận: </a:t>
            </a:r>
            <a:r>
              <a:rPr lang="vi-VN" sz="2400" b="1" dirty="0">
                <a:latin typeface="+mn-lt"/>
              </a:rPr>
              <a:t>Trẻ em sau khi ra đời sẽ lớn </a:t>
            </a:r>
            <a:r>
              <a:rPr lang="vi-VN" sz="2400" b="1" dirty="0" smtClean="0">
                <a:latin typeface="+mn-lt"/>
              </a:rPr>
              <a:t>l</a:t>
            </a:r>
            <a:r>
              <a:rPr lang="en-US" sz="2400" b="1" dirty="0" smtClean="0">
                <a:latin typeface="+mn-lt"/>
              </a:rPr>
              <a:t>ê</a:t>
            </a:r>
            <a:r>
              <a:rPr lang="vi-VN" sz="2400" b="1" dirty="0" smtClean="0">
                <a:latin typeface="+mn-lt"/>
              </a:rPr>
              <a:t>n </a:t>
            </a:r>
            <a:r>
              <a:rPr lang="vi-VN" sz="2400" b="1" dirty="0">
                <a:latin typeface="+mn-lt"/>
              </a:rPr>
              <a:t>hằng ngày, hằng </a:t>
            </a:r>
            <a:r>
              <a:rPr lang="vi-VN" sz="2400" b="1" dirty="0" smtClean="0">
                <a:latin typeface="+mn-lt"/>
              </a:rPr>
              <a:t>th</a:t>
            </a:r>
            <a:r>
              <a:rPr lang="en-US" sz="2400" b="1" dirty="0" smtClean="0">
                <a:latin typeface="+mn-lt"/>
              </a:rPr>
              <a:t>á</a:t>
            </a:r>
            <a:r>
              <a:rPr lang="vi-VN" sz="2400" b="1" dirty="0" smtClean="0">
                <a:latin typeface="+mn-lt"/>
              </a:rPr>
              <a:t>ng </a:t>
            </a:r>
            <a:r>
              <a:rPr lang="vi-VN" sz="2400" b="1" dirty="0">
                <a:latin typeface="+mn-lt"/>
              </a:rPr>
              <a:t>về </a:t>
            </a:r>
            <a:r>
              <a:rPr lang="vi-VN" sz="2400" b="1" dirty="0" smtClean="0">
                <a:latin typeface="+mn-lt"/>
              </a:rPr>
              <a:t>c</a:t>
            </a:r>
            <a:r>
              <a:rPr lang="en-US" sz="2400" b="1" dirty="0" smtClean="0">
                <a:latin typeface="+mn-lt"/>
              </a:rPr>
              <a:t>â</a:t>
            </a:r>
            <a:r>
              <a:rPr lang="vi-VN" sz="2400" b="1" dirty="0" smtClean="0">
                <a:latin typeface="+mn-lt"/>
              </a:rPr>
              <a:t>n </a:t>
            </a:r>
            <a:r>
              <a:rPr lang="vi-VN" sz="2400" b="1" dirty="0">
                <a:latin typeface="+mn-lt"/>
              </a:rPr>
              <a:t>nặng, chiều cao, về </a:t>
            </a:r>
            <a:r>
              <a:rPr lang="vi-VN" sz="2400" b="1" dirty="0" smtClean="0">
                <a:latin typeface="+mn-lt"/>
              </a:rPr>
              <a:t>c</a:t>
            </a:r>
            <a:r>
              <a:rPr lang="en-US" sz="2400" b="1" dirty="0" smtClean="0">
                <a:latin typeface="+mn-lt"/>
              </a:rPr>
              <a:t>á</a:t>
            </a:r>
            <a:r>
              <a:rPr lang="vi-VN" sz="2400" b="1" dirty="0" smtClean="0">
                <a:latin typeface="+mn-lt"/>
              </a:rPr>
              <a:t>c </a:t>
            </a:r>
            <a:r>
              <a:rPr lang="vi-VN" sz="2400" b="1" dirty="0">
                <a:latin typeface="+mn-lt"/>
              </a:rPr>
              <a:t>hoạt động </a:t>
            </a:r>
            <a:r>
              <a:rPr lang="en-US" sz="2400" b="1" dirty="0" err="1" smtClean="0">
                <a:latin typeface="+mn-lt"/>
              </a:rPr>
              <a:t>vận</a:t>
            </a:r>
            <a:r>
              <a:rPr lang="en-US" sz="2400" b="1" dirty="0" smtClean="0">
                <a:latin typeface="+mn-lt"/>
              </a:rPr>
              <a:t> </a:t>
            </a:r>
            <a:r>
              <a:rPr lang="en-US" sz="2400" b="1" dirty="0" err="1" smtClean="0">
                <a:latin typeface="+mn-lt"/>
              </a:rPr>
              <a:t>động</a:t>
            </a:r>
            <a:r>
              <a:rPr lang="vi-VN" sz="2400" b="1" dirty="0" smtClean="0">
                <a:latin typeface="+mn-lt"/>
              </a:rPr>
              <a:t> </a:t>
            </a:r>
            <a:r>
              <a:rPr lang="en-US" sz="2400" b="1" dirty="0" smtClean="0">
                <a:latin typeface="+mn-lt"/>
              </a:rPr>
              <a:t>(</a:t>
            </a:r>
            <a:r>
              <a:rPr lang="vi-VN" sz="2400" b="1" dirty="0" smtClean="0">
                <a:latin typeface="+mn-lt"/>
              </a:rPr>
              <a:t>biết </a:t>
            </a:r>
            <a:r>
              <a:rPr lang="vi-VN" sz="2400" b="1" dirty="0">
                <a:latin typeface="+mn-lt"/>
              </a:rPr>
              <a:t>lẫy, biết </a:t>
            </a:r>
            <a:r>
              <a:rPr lang="vi-VN" sz="2400" b="1" dirty="0" smtClean="0">
                <a:latin typeface="+mn-lt"/>
              </a:rPr>
              <a:t>b</a:t>
            </a:r>
            <a:r>
              <a:rPr lang="en-US" sz="2400" b="1" dirty="0" smtClean="0">
                <a:latin typeface="+mn-lt"/>
              </a:rPr>
              <a:t>ò</a:t>
            </a:r>
            <a:r>
              <a:rPr lang="vi-VN" sz="2400" b="1" dirty="0" smtClean="0">
                <a:latin typeface="+mn-lt"/>
              </a:rPr>
              <a:t>, </a:t>
            </a:r>
            <a:r>
              <a:rPr lang="vi-VN" sz="2400" b="1" dirty="0">
                <a:latin typeface="+mn-lt"/>
              </a:rPr>
              <a:t>biết </a:t>
            </a:r>
            <a:r>
              <a:rPr lang="en-US" sz="2400" b="1" dirty="0" err="1" smtClean="0">
                <a:latin typeface="+mn-lt"/>
              </a:rPr>
              <a:t>ngồi</a:t>
            </a:r>
            <a:r>
              <a:rPr lang="vi-VN" sz="2400" b="1" dirty="0" smtClean="0">
                <a:latin typeface="+mn-lt"/>
              </a:rPr>
              <a:t>, </a:t>
            </a:r>
            <a:r>
              <a:rPr lang="vi-VN" sz="2400" b="1" dirty="0">
                <a:latin typeface="+mn-lt"/>
              </a:rPr>
              <a:t>biết </a:t>
            </a:r>
            <a:r>
              <a:rPr lang="en-US" sz="2400" b="1" dirty="0" err="1" smtClean="0">
                <a:latin typeface="+mn-lt"/>
              </a:rPr>
              <a:t>đi</a:t>
            </a:r>
            <a:r>
              <a:rPr lang="vi-VN" sz="2400" b="1" dirty="0" smtClean="0">
                <a:latin typeface="+mn-lt"/>
              </a:rPr>
              <a:t>,…</a:t>
            </a:r>
            <a:r>
              <a:rPr lang="en-US" sz="2400" b="1" dirty="0" smtClean="0">
                <a:latin typeface="+mn-lt"/>
              </a:rPr>
              <a:t>) </a:t>
            </a:r>
            <a:r>
              <a:rPr lang="en-US" sz="2400" b="1" dirty="0" err="1" smtClean="0">
                <a:latin typeface="+mn-lt"/>
              </a:rPr>
              <a:t>và</a:t>
            </a:r>
            <a:r>
              <a:rPr lang="en-US" sz="2400" b="1" dirty="0" smtClean="0">
                <a:latin typeface="+mn-lt"/>
              </a:rPr>
              <a:t> </a:t>
            </a:r>
            <a:r>
              <a:rPr lang="en-US" sz="2400" b="1" dirty="0" err="1" smtClean="0">
                <a:latin typeface="+mn-lt"/>
              </a:rPr>
              <a:t>sự</a:t>
            </a:r>
            <a:r>
              <a:rPr lang="en-US" sz="2400" b="1" dirty="0" smtClean="0">
                <a:latin typeface="+mn-lt"/>
              </a:rPr>
              <a:t> </a:t>
            </a:r>
            <a:r>
              <a:rPr lang="en-US" sz="2400" b="1" dirty="0" err="1" smtClean="0">
                <a:latin typeface="+mn-lt"/>
              </a:rPr>
              <a:t>hiểu</a:t>
            </a:r>
            <a:r>
              <a:rPr lang="en-US" sz="2400" b="1" dirty="0" smtClean="0">
                <a:latin typeface="+mn-lt"/>
              </a:rPr>
              <a:t> </a:t>
            </a:r>
            <a:r>
              <a:rPr lang="en-US" sz="2400" b="1" dirty="0" err="1" smtClean="0">
                <a:latin typeface="+mn-lt"/>
              </a:rPr>
              <a:t>biết</a:t>
            </a:r>
            <a:r>
              <a:rPr lang="en-US" sz="2400" b="1" dirty="0" smtClean="0">
                <a:latin typeface="+mn-lt"/>
              </a:rPr>
              <a:t> (</a:t>
            </a:r>
            <a:r>
              <a:rPr lang="en-US" sz="2400" b="1" dirty="0" err="1" smtClean="0">
                <a:latin typeface="+mn-lt"/>
              </a:rPr>
              <a:t>biết</a:t>
            </a:r>
            <a:r>
              <a:rPr lang="en-US" sz="2400" b="1" dirty="0" smtClean="0">
                <a:latin typeface="+mn-lt"/>
              </a:rPr>
              <a:t> </a:t>
            </a:r>
            <a:r>
              <a:rPr lang="en-US" sz="2400" b="1" dirty="0" err="1" smtClean="0">
                <a:latin typeface="+mn-lt"/>
              </a:rPr>
              <a:t>lạ</a:t>
            </a:r>
            <a:r>
              <a:rPr lang="en-US" sz="2400" b="1" dirty="0" smtClean="0">
                <a:latin typeface="+mn-lt"/>
              </a:rPr>
              <a:t>, </a:t>
            </a:r>
            <a:r>
              <a:rPr lang="en-US" sz="2400" b="1" dirty="0" err="1" smtClean="0">
                <a:latin typeface="+mn-lt"/>
              </a:rPr>
              <a:t>biết</a:t>
            </a:r>
            <a:r>
              <a:rPr lang="en-US" sz="2400" b="1" dirty="0" smtClean="0">
                <a:latin typeface="+mn-lt"/>
              </a:rPr>
              <a:t> </a:t>
            </a:r>
            <a:r>
              <a:rPr lang="en-US" sz="2400" b="1" dirty="0" err="1" smtClean="0">
                <a:latin typeface="+mn-lt"/>
              </a:rPr>
              <a:t>quen</a:t>
            </a:r>
            <a:r>
              <a:rPr lang="en-US" sz="2400" b="1" dirty="0" smtClean="0">
                <a:latin typeface="+mn-lt"/>
              </a:rPr>
              <a:t>, </a:t>
            </a:r>
            <a:r>
              <a:rPr lang="en-US" sz="2400" b="1" dirty="0" err="1" smtClean="0">
                <a:latin typeface="+mn-lt"/>
              </a:rPr>
              <a:t>biết</a:t>
            </a:r>
            <a:r>
              <a:rPr lang="en-US" sz="2400" b="1" dirty="0" smtClean="0">
                <a:latin typeface="+mn-lt"/>
              </a:rPr>
              <a:t> </a:t>
            </a:r>
            <a:r>
              <a:rPr lang="en-US" sz="2400" b="1" dirty="0" err="1" smtClean="0">
                <a:latin typeface="+mn-lt"/>
              </a:rPr>
              <a:t>nói</a:t>
            </a:r>
            <a:r>
              <a:rPr lang="en-US" sz="2400" b="1" dirty="0" smtClean="0">
                <a:latin typeface="+mn-lt"/>
              </a:rPr>
              <a:t>,…).</a:t>
            </a:r>
            <a:r>
              <a:rPr lang="vi-VN" sz="2400" b="1" dirty="0" smtClean="0">
                <a:latin typeface="+mn-lt"/>
              </a:rPr>
              <a:t>C</a:t>
            </a:r>
            <a:r>
              <a:rPr lang="en-US" sz="2400" b="1" dirty="0" smtClean="0">
                <a:latin typeface="+mn-lt"/>
              </a:rPr>
              <a:t>á</a:t>
            </a:r>
            <a:r>
              <a:rPr lang="vi-VN" sz="2400" b="1" dirty="0" smtClean="0">
                <a:latin typeface="+mn-lt"/>
              </a:rPr>
              <a:t>c em cũng vậy, mỗi năm cũng cao hơn, nặng hơn, học được nhiều điều hơn.</a:t>
            </a:r>
            <a:endParaRPr lang="en-US" sz="2800" b="1" dirty="0">
              <a:solidFill>
                <a:srgbClr val="00B050"/>
              </a:solidFill>
              <a:latin typeface="+mn-lt"/>
            </a:endParaRP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100"/>
                                        </p:tgtEl>
                                        <p:attrNameLst>
                                          <p:attrName>style.visibility</p:attrName>
                                        </p:attrNameLst>
                                      </p:cBhvr>
                                      <p:to>
                                        <p:strVal val="visible"/>
                                      </p:to>
                                    </p:set>
                                    <p:animEffect transition="in" filter="barn(inVertical)">
                                      <p:cBhvr>
                                        <p:cTn id="11" dur="500"/>
                                        <p:tgtEl>
                                          <p:spTgt spid="4100"/>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4101"/>
                                        </p:tgtEl>
                                        <p:attrNameLst>
                                          <p:attrName>style.visibility</p:attrName>
                                        </p:attrNameLst>
                                      </p:cBhvr>
                                      <p:to>
                                        <p:strVal val="visible"/>
                                      </p:to>
                                    </p:set>
                                    <p:animEffect transition="in" filter="wipe(down)">
                                      <p:cBhvr>
                                        <p:cTn id="15" dur="500"/>
                                        <p:tgtEl>
                                          <p:spTgt spid="4101"/>
                                        </p:tgtEl>
                                      </p:cBhvr>
                                    </p:animEffect>
                                  </p:childTnLst>
                                </p:cTn>
                              </p:par>
                            </p:childTnLst>
                          </p:cTn>
                        </p:par>
                        <p:par>
                          <p:cTn id="16" fill="hold">
                            <p:stCondLst>
                              <p:cond delay="1500"/>
                            </p:stCondLst>
                            <p:childTnLst>
                              <p:par>
                                <p:cTn id="17" presetID="6" presetClass="entr" presetSubtype="16" fill="hold" nodeType="afterEffect">
                                  <p:stCondLst>
                                    <p:cond delay="0"/>
                                  </p:stCondLst>
                                  <p:childTnLst>
                                    <p:set>
                                      <p:cBhvr>
                                        <p:cTn id="18" dur="1" fill="hold">
                                          <p:stCondLst>
                                            <p:cond delay="0"/>
                                          </p:stCondLst>
                                        </p:cTn>
                                        <p:tgtEl>
                                          <p:spTgt spid="4099"/>
                                        </p:tgtEl>
                                        <p:attrNameLst>
                                          <p:attrName>style.visibility</p:attrName>
                                        </p:attrNameLst>
                                      </p:cBhvr>
                                      <p:to>
                                        <p:strVal val="visible"/>
                                      </p:to>
                                    </p:set>
                                    <p:animEffect transition="in" filter="circle(in)">
                                      <p:cBhvr>
                                        <p:cTn id="19" dur="2000"/>
                                        <p:tgtEl>
                                          <p:spTgt spid="409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5"/>
          <p:cNvSpPr txBox="1">
            <a:spLocks noChangeArrowheads="1"/>
          </p:cNvSpPr>
          <p:nvPr/>
        </p:nvSpPr>
        <p:spPr bwMode="auto">
          <a:xfrm>
            <a:off x="3460750" y="762000"/>
            <a:ext cx="2074863" cy="396875"/>
          </a:xfrm>
          <a:prstGeom prst="rect">
            <a:avLst/>
          </a:prstGeom>
          <a:noFill/>
          <a:ln w="9525">
            <a:noFill/>
            <a:miter lim="800000"/>
            <a:headEnd/>
            <a:tailEnd/>
          </a:ln>
        </p:spPr>
        <p:txBody>
          <a:bodyPr wrap="none">
            <a:spAutoFit/>
          </a:bodyPr>
          <a:lstStyle/>
          <a:p>
            <a:r>
              <a:rPr lang="en-US" sz="2000" b="1" u="sng">
                <a:cs typeface="Arial" charset="0"/>
              </a:rPr>
              <a:t>Tự nhiên xã hội</a:t>
            </a:r>
          </a:p>
        </p:txBody>
      </p:sp>
      <p:sp>
        <p:nvSpPr>
          <p:cNvPr id="7" name="TextBox 6"/>
          <p:cNvSpPr txBox="1">
            <a:spLocks noChangeArrowheads="1"/>
          </p:cNvSpPr>
          <p:nvPr/>
        </p:nvSpPr>
        <p:spPr bwMode="auto">
          <a:xfrm>
            <a:off x="2209800" y="1219200"/>
            <a:ext cx="4316413" cy="701675"/>
          </a:xfrm>
          <a:prstGeom prst="rect">
            <a:avLst/>
          </a:prstGeom>
          <a:noFill/>
          <a:ln w="9525">
            <a:noFill/>
            <a:miter lim="800000"/>
            <a:headEnd/>
            <a:tailEnd/>
          </a:ln>
        </p:spPr>
        <p:txBody>
          <a:bodyPr wrap="none">
            <a:spAutoFit/>
          </a:bodyPr>
          <a:lstStyle/>
          <a:p>
            <a:r>
              <a:rPr lang="en-US" sz="4000" b="1">
                <a:solidFill>
                  <a:srgbClr val="FF0000"/>
                </a:solidFill>
                <a:latin typeface="Times New Roman" pitchFamily="18" charset="0"/>
                <a:cs typeface="Arial" charset="0"/>
              </a:rPr>
              <a:t>Chúng ta đang lớn</a:t>
            </a:r>
          </a:p>
        </p:txBody>
      </p:sp>
      <p:pic>
        <p:nvPicPr>
          <p:cNvPr id="57350" name="Picture 2"/>
          <p:cNvPicPr>
            <a:picLocks noChangeAspect="1" noChangeArrowheads="1"/>
          </p:cNvPicPr>
          <p:nvPr/>
        </p:nvPicPr>
        <p:blipFill>
          <a:blip r:embed="rId2"/>
          <a:srcRect/>
          <a:stretch>
            <a:fillRect/>
          </a:stretch>
        </p:blipFill>
        <p:spPr bwMode="auto">
          <a:xfrm>
            <a:off x="1600200" y="2590800"/>
            <a:ext cx="6121400" cy="4027488"/>
          </a:xfrm>
          <a:prstGeom prst="rect">
            <a:avLst/>
          </a:prstGeom>
          <a:noFill/>
          <a:ln w="9525">
            <a:noFill/>
            <a:miter lim="800000"/>
            <a:headEnd/>
            <a:tailEnd/>
          </a:ln>
        </p:spPr>
      </p:pic>
      <p:sp>
        <p:nvSpPr>
          <p:cNvPr id="57351" name="Title 1"/>
          <p:cNvSpPr>
            <a:spLocks/>
          </p:cNvSpPr>
          <p:nvPr/>
        </p:nvSpPr>
        <p:spPr bwMode="auto">
          <a:xfrm>
            <a:off x="228600" y="1905000"/>
            <a:ext cx="1828800" cy="550863"/>
          </a:xfrm>
          <a:prstGeom prst="rect">
            <a:avLst/>
          </a:prstGeom>
          <a:noFill/>
          <a:ln w="9525">
            <a:noFill/>
            <a:miter lim="800000"/>
            <a:headEnd/>
            <a:tailEnd/>
          </a:ln>
        </p:spPr>
        <p:txBody>
          <a:bodyPr lIns="0" rIns="0" bIns="0" anchor="b"/>
          <a:lstStyle/>
          <a:p>
            <a:r>
              <a:rPr lang="en-US" sz="3200" b="1">
                <a:solidFill>
                  <a:srgbClr val="002060"/>
                </a:solidFill>
                <a:latin typeface="Calibri" pitchFamily="34" charset="0"/>
              </a:rPr>
              <a:t>Bài tập 1</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6&quot;/&gt;&lt;/object&gt;&lt;object type=&quot;3&quot; unique_id=&quot;10005&quot;&gt;&lt;property id=&quot;20148&quot; value=&quot;5&quot;/&gt;&lt;property id=&quot;20300&quot; value=&quot;Slide 2&quot;/&gt;&lt;property id=&quot;20307&quot; value=&quot;268&quot;/&gt;&lt;/object&gt;&lt;object type=&quot;3&quot; unique_id=&quot;10006&quot;&gt;&lt;property id=&quot;20148&quot; value=&quot;5&quot;/&gt;&lt;property id=&quot;20300&quot; value=&quot;Slide 3&quot;/&gt;&lt;property id=&quot;20307&quot; value=&quot;269&quot;/&gt;&lt;/object&gt;&lt;object type=&quot;3&quot; unique_id=&quot;10007&quot;&gt;&lt;property id=&quot;20148&quot; value=&quot;5&quot;/&gt;&lt;property id=&quot;20300&quot; value=&quot;Slide 4&quot;/&gt;&lt;property id=&quot;20307&quot; value=&quot;257&quot;/&gt;&lt;/object&gt;&lt;object type=&quot;3&quot; unique_id=&quot;10008&quot;&gt;&lt;property id=&quot;20148&quot; value=&quot;5&quot;/&gt;&lt;property id=&quot;20300&quot; value=&quot;Slide 5&quot;/&gt;&lt;property id=&quot;20307&quot; value=&quot;258&quot;/&gt;&lt;/object&gt;&lt;object type=&quot;3&quot; unique_id=&quot;10009&quot;&gt;&lt;property id=&quot;20148&quot; value=&quot;5&quot;/&gt;&lt;property id=&quot;20300&quot; value=&quot;Slide 6&quot;/&gt;&lt;property id=&quot;20307&quot; value=&quot;259&quot;/&gt;&lt;/object&gt;&lt;object type=&quot;3&quot; unique_id=&quot;10010&quot;&gt;&lt;property id=&quot;20148&quot; value=&quot;5&quot;/&gt;&lt;property id=&quot;20300&quot; value=&quot;Slide 7&quot;/&gt;&lt;property id=&quot;20307&quot; value=&quot;270&quot;/&gt;&lt;/object&gt;&lt;object type=&quot;3&quot; unique_id=&quot;10011&quot;&gt;&lt;property id=&quot;20148&quot; value=&quot;5&quot;/&gt;&lt;property id=&quot;20300&quot; value=&quot;Slide 8 - &amp;quot;Kết luận: Trẻ em sau khi ra đời sẽ lớn lờn hằng ngày, hằng thỏng về cõn nặng, chiều cao, về cỏc hoạt động như biết &quot;/&gt;&lt;property id=&quot;20307&quot; value=&quot;272&quot;/&gt;&lt;/object&gt;&lt;object type=&quot;3&quot; unique_id=&quot;10012&quot;&gt;&lt;property id=&quot;20148&quot; value=&quot;5&quot;/&gt;&lt;property id=&quot;20300&quot; value=&quot;Slide 9 - &amp;quot;Bài tập 1&amp;quot;&quot;/&gt;&lt;property id=&quot;20307&quot; value=&quot;273&quot;/&gt;&lt;/object&gt;&lt;object type=&quot;3&quot; unique_id=&quot;10013&quot;&gt;&lt;property id=&quot;20148&quot; value=&quot;5&quot;/&gt;&lt;property id=&quot;20300&quot; value=&quot;Slide 10 - &amp;quot;Hoạt động 2: Thực hành đo&amp;quot;&quot;/&gt;&lt;property id=&quot;20307&quot; value=&quot;260&quot;/&gt;&lt;/object&gt;&lt;object type=&quot;3&quot; unique_id=&quot;10014&quot;&gt;&lt;property id=&quot;20148&quot; value=&quot;5&quot;/&gt;&lt;property id=&quot;20300&quot; value=&quot;Slide 11 - &amp;quot;Bài tập 2&amp;quot;&quot;/&gt;&lt;property id=&quot;20307&quot; value=&quot;261&quot;/&gt;&lt;/object&gt;&lt;object type=&quot;3&quot; unique_id=&quot;10015&quot;&gt;&lt;property id=&quot;20148&quot; value=&quot;5&quot;/&gt;&lt;property id=&quot;20300&quot; value=&quot;Slide 12&quot;/&gt;&lt;property id=&quot;20307&quot; value=&quot;262&quot;/&gt;&lt;/object&gt;&lt;object type=&quot;3&quot; unique_id=&quot;10016&quot;&gt;&lt;property id=&quot;20148&quot; value=&quot;5&quot;/&gt;&lt;property id=&quot;20300&quot; value=&quot;Slide 13&quot;/&gt;&lt;property id=&quot;20307&quot; value=&quot;263&quot;/&gt;&lt;/object&gt;&lt;object type=&quot;3&quot; unique_id=&quot;10017&quot;&gt;&lt;property id=&quot;20148&quot; value=&quot;5&quot;/&gt;&lt;property id=&quot;20300&quot; value=&quot;Slide 14&quot;/&gt;&lt;property id=&quot;20307&quot; value=&quot;276&quot;/&gt;&lt;/objec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spPr>
      <a:bodyPr wrap="none" lIns="91440" tIns="45720" rIns="91440" bIns="45720" rtlCol="0" anchor="ctr">
        <a:spAutoFit/>
      </a:bodyPr>
      <a:lstStyle>
        <a:defPPr algn="ctr">
          <a:defRPr sz="5400" b="1" cap="none" spc="300" dirty="0" err="1"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UNI Chu truyen thong" pitchFamily="66" charset="0"/>
            <a:cs typeface="Times New Roman" pitchFamily="18" charset="0"/>
          </a:defRPr>
        </a:defPPr>
      </a:lstStyle>
    </a:spDef>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Flow</Template>
  <TotalTime>133</TotalTime>
  <Words>222</Words>
  <Application>Microsoft Office PowerPoint</Application>
  <PresentationFormat>On-screen Show (4:3)</PresentationFormat>
  <Paragraphs>27</Paragraphs>
  <Slides>15</Slides>
  <Notes>0</Notes>
  <HiddenSlides>0</HiddenSlides>
  <MMClips>0</MMClips>
  <ScaleCrop>false</ScaleCrop>
  <HeadingPairs>
    <vt:vector size="4" baseType="variant">
      <vt:variant>
        <vt:lpstr>Theme</vt:lpstr>
      </vt:variant>
      <vt:variant>
        <vt:i4>2</vt:i4>
      </vt:variant>
      <vt:variant>
        <vt:lpstr>Slide Titles</vt:lpstr>
      </vt:variant>
      <vt:variant>
        <vt:i4>15</vt:i4>
      </vt:variant>
    </vt:vector>
  </HeadingPairs>
  <TitlesOfParts>
    <vt:vector size="17" baseType="lpstr">
      <vt:lpstr>Flow</vt:lpstr>
      <vt:lpstr>Office Theme</vt:lpstr>
      <vt:lpstr>Slide 1</vt:lpstr>
      <vt:lpstr>Slide 2</vt:lpstr>
      <vt:lpstr>Slide 3</vt:lpstr>
      <vt:lpstr>Slide 4</vt:lpstr>
      <vt:lpstr>Slide 5</vt:lpstr>
      <vt:lpstr>Slide 6</vt:lpstr>
      <vt:lpstr>Slide 7</vt:lpstr>
      <vt:lpstr>Kết luận: Trẻ em sau khi ra đời sẽ lớn lên hằng ngày, hằng tháng về cân nặng, chiều cao, về các hoạt động vận động (biết lẫy, biết bò, biết ngồi, biết đi,…) và sự hiểu biết (biết lạ, biết quen, biết nói,…).Các em cũng vậy, mỗi năm cũng cao hơn, nặng hơn, học được nhiều điều hơn.</vt:lpstr>
      <vt:lpstr>Slide 9</vt:lpstr>
      <vt:lpstr>Slide 10</vt:lpstr>
      <vt:lpstr>Slide 11</vt:lpstr>
      <vt:lpstr>Bài tập 2</vt:lpstr>
      <vt:lpstr>Slide 13</vt:lpstr>
      <vt:lpstr>Slide 14</vt:lpstr>
      <vt:lpstr>Slide 15</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Tuan-Dao</dc:creator>
  <cp:lastModifiedBy>ADMIN</cp:lastModifiedBy>
  <cp:revision>38</cp:revision>
  <dcterms:created xsi:type="dcterms:W3CDTF">2006-08-16T00:00:00Z</dcterms:created>
  <dcterms:modified xsi:type="dcterms:W3CDTF">2020-01-23T11:07:08Z</dcterms:modified>
</cp:coreProperties>
</file>